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6" r:id="rId2"/>
    <p:sldId id="257" r:id="rId3"/>
    <p:sldId id="267" r:id="rId4"/>
    <p:sldId id="260" r:id="rId5"/>
    <p:sldId id="268" r:id="rId6"/>
    <p:sldId id="270" r:id="rId7"/>
    <p:sldId id="272" r:id="rId8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9" autoAdjust="0"/>
    <p:restoredTop sz="94660"/>
  </p:normalViewPr>
  <p:slideViewPr>
    <p:cSldViewPr snapToGrid="0">
      <p:cViewPr varScale="1">
        <p:scale>
          <a:sx n="93" d="100"/>
          <a:sy n="93" d="100"/>
        </p:scale>
        <p:origin x="35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24533-11A9-4BFC-8693-87F1D9AA700E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9727-217A-4145-A5EC-D9F06C73AEE6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8701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28906-DADD-4D4A-85A7-F6134FEC33F0}" type="slidenum">
              <a:rPr lang="en-KE" smtClean="0"/>
              <a:t>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0955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28906-DADD-4D4A-85A7-F6134FEC33F0}" type="slidenum">
              <a:rPr lang="en-KE" smtClean="0"/>
              <a:t>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6142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ABDF-1B1B-C21F-31FA-23F6068BF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C53E4-351F-20C3-74E3-3B9BC5592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96AB2-46CE-82F4-DED2-BFF93791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65BC9-A471-A344-3FB2-1B3E6F72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8A748-EFD6-4C9A-5E0D-2CD81741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9058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5A4B-3ED1-CB15-82EB-60E96E52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5AD0F-CBE0-AA52-FF32-339B80876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138D-7871-A2D4-BB2F-658D5CD3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12A7C-FDF2-E321-80AB-6A221FD6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6C209-BA4B-94F3-4474-A2ED2D0C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7202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6350D-5A3E-AD3A-8CA2-BFF3D1B8E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4A355-DBAA-45F9-ACC9-86EFD1532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9CF28-BD54-A953-9AC3-D459A43E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6BEA-C935-60E9-E1F1-8D503AE1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5753-24BD-E742-E3AA-02D2484F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1597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BADF70-DEFD-EFB8-5A09-A60DBDFE1A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8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B73E9-4A39-AA4E-4CD2-51BD74CEC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EEB03-551D-7326-7140-A32B0F439B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B0507">
                  <a:alpha val="76000"/>
                </a:srgbClr>
              </a:gs>
              <a:gs pos="57000">
                <a:srgbClr val="0D080C">
                  <a:alpha val="66000"/>
                </a:srgbClr>
              </a:gs>
              <a:gs pos="84000">
                <a:srgbClr val="0B05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3175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2BA6-4D5D-1E85-29CE-0C7A1E49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09576-51F1-1A89-C48D-2A41BC92F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D28C9-7806-399E-B41E-4EA04345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34BD1-63E1-0B4C-BED8-8FEC9E9D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5539D-92ED-678A-C044-2454869D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8120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63F-860A-14B0-6E96-E530EA71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92BFE-6BA8-FCF7-927A-71F3E22E5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B8AC4-B50A-F098-5B4B-E0FA35B1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74715-65AF-80BA-0426-941CB53A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46499-99E7-65C5-F600-25589AB7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3538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C593-1F5F-10F9-DBA7-095F9A59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1585-8F83-7914-9EB0-577329CDE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FDDC0-49C2-B5D4-A475-D9B0A070A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ECE68-8775-A32C-CF6B-6833522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C57A7-17D5-8314-816F-73733D5D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4692-5F15-A631-4777-1F659CDA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9437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96C3-687F-C971-8AF6-77F4AF32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462C3-34AF-5C75-BEF7-3D00AF266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78966-ADC5-D995-AA91-8B5A0875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2332E-8103-6955-8B9A-C86B00F55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4CCA3-C057-E623-947C-D2B63D666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EFE55A-54FF-3654-E697-4BAE488D9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A734F-38AC-C3AB-48B9-93AD3F63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061402-D991-93BF-E5B5-A3FFF471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1937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5A27-B0E8-F142-BBC2-8F395BB8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10676-50E7-1690-FC53-E3D8EA986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37054-7EEF-BB0D-1652-76A841E9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19393-8DF1-5351-1F91-F4DD7F2B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0708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552B1-1182-E408-4F92-42F76A4B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11D25-2F5B-0440-B3C4-4CF524AB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96754-04E4-91D7-136C-ADFF4A53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70646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89EA-9EE0-FED0-0DC4-EF5D3260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4E6AB-20B8-13B3-EE60-EF22410C7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3B687-D6F6-1B9E-F08D-3DEC0F4F3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EC67D-5645-7326-263F-1F19D153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A36C6-3403-5C76-8CC9-BF1843729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03C0-56D9-8A85-BF47-6F1D813B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339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F149-797C-F117-9D9F-56B04B61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8FAD5-7948-7B98-E061-8B7BA6CF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F59A5-7125-37CB-CB26-32F5DA5CF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B4DB2-CCDC-6136-2119-0229F8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EC68A-3089-2EB2-C089-C9100D84A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E6925-1DDA-573B-22EC-A0FFF645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7740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A28C02-D5EB-0C79-02CD-253A5AE1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2695-5183-E837-58E5-D2216CBE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918D-2281-4FE2-C116-DA49DE8A5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FCE3A-7A17-414B-940A-AF75D8F58122}" type="datetimeFigureOut">
              <a:rPr lang="en-KE" smtClean="0"/>
              <a:t>31/05/2024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E45C6-707C-C7EC-F2EA-3752224B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7AB7-3CE1-29FA-EAC2-91DFD5ED8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56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D362DA-0FF1-15A4-9B63-810F0C27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036F09-90C5-7AAB-8536-A8DD2F1C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21041-E109-BC37-68D3-DD1897E8CB16}"/>
              </a:ext>
            </a:extLst>
          </p:cNvPr>
          <p:cNvSpPr txBox="1"/>
          <p:nvPr/>
        </p:nvSpPr>
        <p:spPr>
          <a:xfrm>
            <a:off x="2699004" y="64857"/>
            <a:ext cx="679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experience</a:t>
            </a:r>
            <a:endParaRPr lang="en-K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6C37A-13D1-4E3E-2684-17F868988CBC}"/>
              </a:ext>
            </a:extLst>
          </p:cNvPr>
          <p:cNvGrpSpPr/>
          <p:nvPr/>
        </p:nvGrpSpPr>
        <p:grpSpPr>
          <a:xfrm>
            <a:off x="395697" y="5214764"/>
            <a:ext cx="1564833" cy="836641"/>
            <a:chOff x="568628" y="5503928"/>
            <a:chExt cx="1564833" cy="8366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63ADD0-0BB6-7A70-B447-111A26993403}"/>
                </a:ext>
              </a:extLst>
            </p:cNvPr>
            <p:cNvSpPr txBox="1"/>
            <p:nvPr/>
          </p:nvSpPr>
          <p:spPr>
            <a:xfrm>
              <a:off x="606553" y="5740405"/>
              <a:ext cx="152690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The tension of seemingly  irreversible choices </a:t>
              </a:r>
              <a:endParaRPr lang="en-KE" sz="110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8F655A-B5C8-9765-7844-2DD9C18CD56F}"/>
                </a:ext>
              </a:extLst>
            </p:cNvPr>
            <p:cNvSpPr txBox="1"/>
            <p:nvPr/>
          </p:nvSpPr>
          <p:spPr>
            <a:xfrm>
              <a:off x="568628" y="5503928"/>
              <a:ext cx="15648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4AE74"/>
                  </a:solidFill>
                  <a:latin typeface="Gotham" panose="02000504050000020004" pitchFamily="2" charset="0"/>
                </a:rPr>
                <a:t>ROGUELIKE</a:t>
              </a:r>
              <a:endParaRPr lang="en-KE" sz="1050" b="1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594A52-2092-BBA5-93B8-003C94D08A6B}"/>
              </a:ext>
            </a:extLst>
          </p:cNvPr>
          <p:cNvGrpSpPr/>
          <p:nvPr/>
        </p:nvGrpSpPr>
        <p:grpSpPr>
          <a:xfrm>
            <a:off x="2257725" y="4123611"/>
            <a:ext cx="1635824" cy="813274"/>
            <a:chOff x="2213801" y="4398075"/>
            <a:chExt cx="1635824" cy="8132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57730C-EF42-F951-2E5D-700CF343D9FD}"/>
                </a:ext>
              </a:extLst>
            </p:cNvPr>
            <p:cNvSpPr txBox="1"/>
            <p:nvPr/>
          </p:nvSpPr>
          <p:spPr>
            <a:xfrm>
              <a:off x="2213801" y="4611185"/>
              <a:ext cx="16358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The dopamine rush of seeing your build kick ass</a:t>
              </a:r>
              <a:endParaRPr lang="en-KE" sz="110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D1705A-49C3-9F14-C926-7430489E55F5}"/>
                </a:ext>
              </a:extLst>
            </p:cNvPr>
            <p:cNvSpPr txBox="1"/>
            <p:nvPr/>
          </p:nvSpPr>
          <p:spPr>
            <a:xfrm>
              <a:off x="2262902" y="4398075"/>
              <a:ext cx="147808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4AE74"/>
                  </a:solidFill>
                  <a:latin typeface="Gotham" panose="02000504050000020004" pitchFamily="2" charset="0"/>
                </a:rPr>
                <a:t>SPELL CRAFTING</a:t>
              </a:r>
              <a:endParaRPr lang="en-KE" sz="1050" b="1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F4A0D-F2E6-A040-9AD2-92A8025C90AF}"/>
              </a:ext>
            </a:extLst>
          </p:cNvPr>
          <p:cNvGrpSpPr/>
          <p:nvPr/>
        </p:nvGrpSpPr>
        <p:grpSpPr>
          <a:xfrm>
            <a:off x="387097" y="1690582"/>
            <a:ext cx="3515052" cy="2341965"/>
            <a:chOff x="3400256" y="4372741"/>
            <a:chExt cx="4897025" cy="109000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C7AB8D-AB93-CD07-43B8-D220E3EB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AF102C-D13B-1E06-6482-182F16DE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50F171-0AB7-D91C-4932-83FEBC3F738D}"/>
                </a:ext>
              </a:extLst>
            </p:cNvPr>
            <p:cNvSpPr txBox="1"/>
            <p:nvPr/>
          </p:nvSpPr>
          <p:spPr>
            <a:xfrm>
              <a:off x="3505389" y="4403503"/>
              <a:ext cx="4612099" cy="97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A psychological horror following the struggle of an African traditional healer who must invade dreams to solve a generational curse. </a:t>
              </a:r>
              <a:b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Weave her emotions to craft items and create over 100 unique spells . Then pass them down to your next generation when death inevitably takes you.</a:t>
              </a:r>
              <a:endParaRPr lang="en-KE" sz="110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62A368-A439-B664-EA7F-1A7A8CD58851}"/>
              </a:ext>
            </a:extLst>
          </p:cNvPr>
          <p:cNvGrpSpPr/>
          <p:nvPr/>
        </p:nvGrpSpPr>
        <p:grpSpPr>
          <a:xfrm>
            <a:off x="387097" y="4120384"/>
            <a:ext cx="1602758" cy="836641"/>
            <a:chOff x="568628" y="4398075"/>
            <a:chExt cx="1602758" cy="8366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3F23B7-FAE1-B3C7-D036-79101E4E6EF8}"/>
                </a:ext>
              </a:extLst>
            </p:cNvPr>
            <p:cNvSpPr txBox="1"/>
            <p:nvPr/>
          </p:nvSpPr>
          <p:spPr>
            <a:xfrm>
              <a:off x="606553" y="4634552"/>
              <a:ext cx="156483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The reward of well laid plans bearing fruit.</a:t>
              </a:r>
              <a:endParaRPr lang="en-KE" sz="110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26CE-69D9-2318-10B5-E61E0DB679C0}"/>
                </a:ext>
              </a:extLst>
            </p:cNvPr>
            <p:cNvSpPr txBox="1"/>
            <p:nvPr/>
          </p:nvSpPr>
          <p:spPr>
            <a:xfrm>
              <a:off x="568628" y="4398075"/>
              <a:ext cx="15648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4AE74"/>
                  </a:solidFill>
                  <a:latin typeface="Gotham" panose="02000504050000020004" pitchFamily="2" charset="0"/>
                </a:rPr>
                <a:t>TURN BASED</a:t>
              </a:r>
              <a:endParaRPr lang="en-KE" sz="1050" b="1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98E500-A309-8D92-6F5B-43E6849D413F}"/>
              </a:ext>
            </a:extLst>
          </p:cNvPr>
          <p:cNvGrpSpPr/>
          <p:nvPr/>
        </p:nvGrpSpPr>
        <p:grpSpPr>
          <a:xfrm>
            <a:off x="9144000" y="6359803"/>
            <a:ext cx="2940325" cy="469807"/>
            <a:chOff x="3806771" y="4372741"/>
            <a:chExt cx="4047170" cy="138653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672598-223F-8F33-A3AB-3B7932EA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3921304" cy="109000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A1002C-52B3-341A-7C67-2349BF6AAA9B}"/>
                </a:ext>
              </a:extLst>
            </p:cNvPr>
            <p:cNvSpPr txBox="1"/>
            <p:nvPr/>
          </p:nvSpPr>
          <p:spPr>
            <a:xfrm>
              <a:off x="3806771" y="4533022"/>
              <a:ext cx="4047170" cy="1226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4AE74"/>
                  </a:solidFill>
                  <a:latin typeface="Gotham" panose="02000504050000020004" pitchFamily="2" charset="0"/>
                </a:rPr>
                <a:t>“Meet The Doctor” – Cutscene Concept</a:t>
              </a:r>
              <a:endParaRPr lang="en-KE" sz="105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EA143F-700D-E98C-7789-1778BFA2D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3" y="1063749"/>
            <a:ext cx="2699004" cy="4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1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8FF93-2B1C-D10C-02D7-545D1EC0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0" t="2" r="36619" b="-2"/>
          <a:stretch/>
        </p:blipFill>
        <p:spPr>
          <a:xfrm>
            <a:off x="8115900" y="0"/>
            <a:ext cx="4076100" cy="68578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8D5B01-721E-B836-D7AD-7EE8F955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06" r="32571"/>
          <a:stretch/>
        </p:blipFill>
        <p:spPr>
          <a:xfrm>
            <a:off x="3144615" y="13868"/>
            <a:ext cx="5782563" cy="6844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3A55CE-03A7-0A65-2A31-A9459F652306}"/>
              </a:ext>
            </a:extLst>
          </p:cNvPr>
          <p:cNvGrpSpPr/>
          <p:nvPr/>
        </p:nvGrpSpPr>
        <p:grpSpPr>
          <a:xfrm>
            <a:off x="9502220" y="6296432"/>
            <a:ext cx="2474073" cy="318636"/>
            <a:chOff x="3713206" y="4372741"/>
            <a:chExt cx="4221155" cy="1090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052579-2D35-653D-2805-C227ADA2A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3921304" cy="10900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0EB55B-9595-D973-9C43-F4B174868D58}"/>
                </a:ext>
              </a:extLst>
            </p:cNvPr>
            <p:cNvSpPr txBox="1"/>
            <p:nvPr/>
          </p:nvSpPr>
          <p:spPr>
            <a:xfrm>
              <a:off x="3713206" y="4533021"/>
              <a:ext cx="4221155" cy="78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4AE74"/>
                  </a:solidFill>
                  <a:latin typeface="Gotham" panose="02000504050000020004" pitchFamily="2" charset="0"/>
                </a:rPr>
                <a:t>“Mother Awakes” – Character Concept</a:t>
              </a:r>
              <a:endParaRPr lang="en-KE" sz="90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F7E9E4D-D3E9-B255-AA71-60058F70A2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02" r="38396"/>
          <a:stretch/>
        </p:blipFill>
        <p:spPr>
          <a:xfrm>
            <a:off x="0" y="1"/>
            <a:ext cx="3157979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52B3D-FFEB-ECB3-3A33-9E36D57664BC}"/>
              </a:ext>
            </a:extLst>
          </p:cNvPr>
          <p:cNvGrpSpPr/>
          <p:nvPr/>
        </p:nvGrpSpPr>
        <p:grpSpPr>
          <a:xfrm>
            <a:off x="387717" y="124264"/>
            <a:ext cx="2382543" cy="1175310"/>
            <a:chOff x="3400256" y="4372741"/>
            <a:chExt cx="4897025" cy="1090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EC53951-E707-3B44-B4DE-A789D34B8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318A24-2EC8-46EC-3FF7-ABE7A653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A0F46D-784E-4681-558A-F4AF875461C8}"/>
                </a:ext>
              </a:extLst>
            </p:cNvPr>
            <p:cNvSpPr txBox="1"/>
            <p:nvPr/>
          </p:nvSpPr>
          <p:spPr>
            <a:xfrm>
              <a:off x="3505389" y="4403503"/>
              <a:ext cx="4612098" cy="7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You play 'The Last Daughter,’ a healer whose dark alter ego, 'The First Mother,’ is awakening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54AF33-810F-CF55-33CB-B32510718E51}"/>
              </a:ext>
            </a:extLst>
          </p:cNvPr>
          <p:cNvGrpSpPr/>
          <p:nvPr/>
        </p:nvGrpSpPr>
        <p:grpSpPr>
          <a:xfrm>
            <a:off x="9390807" y="124264"/>
            <a:ext cx="2328138" cy="1449627"/>
            <a:chOff x="3400256" y="4372741"/>
            <a:chExt cx="4897025" cy="109000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438EED8-C3E4-DCA8-6B86-5700261E1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FCD5263-36AD-F346-0EF9-04A9C51B1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20501C-0AF1-B062-E7F6-8E7BD36D8E44}"/>
                </a:ext>
              </a:extLst>
            </p:cNvPr>
            <p:cNvSpPr txBox="1"/>
            <p:nvPr/>
          </p:nvSpPr>
          <p:spPr>
            <a:xfrm>
              <a:off x="3580846" y="4515330"/>
              <a:ext cx="4612099" cy="80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Lose control and ‘The First Mother’  will take over. Forcing a new generation to restart with your remains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48158A-0DB6-47DF-B24D-570C0B7AA7FC}"/>
              </a:ext>
            </a:extLst>
          </p:cNvPr>
          <p:cNvCxnSpPr/>
          <p:nvPr/>
        </p:nvCxnSpPr>
        <p:spPr>
          <a:xfrm>
            <a:off x="3157979" y="-133"/>
            <a:ext cx="0" cy="68578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527564-80A3-533D-BD92-62FB9814530B}"/>
              </a:ext>
            </a:extLst>
          </p:cNvPr>
          <p:cNvCxnSpPr/>
          <p:nvPr/>
        </p:nvCxnSpPr>
        <p:spPr>
          <a:xfrm>
            <a:off x="8917751" y="-133"/>
            <a:ext cx="0" cy="68578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661B4-A14A-7C05-523B-580FD91D239B}"/>
              </a:ext>
            </a:extLst>
          </p:cNvPr>
          <p:cNvGrpSpPr/>
          <p:nvPr/>
        </p:nvGrpSpPr>
        <p:grpSpPr>
          <a:xfrm>
            <a:off x="4388069" y="124264"/>
            <a:ext cx="3954640" cy="875861"/>
            <a:chOff x="3400256" y="4372741"/>
            <a:chExt cx="4897025" cy="109000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26834C4-59FF-245F-0BDE-2A19DD34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6280ADB-499D-85F4-FE34-156F9EFD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3F46E3-1BD8-9025-F480-173D354F1B3E}"/>
                </a:ext>
              </a:extLst>
            </p:cNvPr>
            <p:cNvSpPr txBox="1"/>
            <p:nvPr/>
          </p:nvSpPr>
          <p:spPr>
            <a:xfrm>
              <a:off x="3464960" y="4586458"/>
              <a:ext cx="4612099" cy="70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Find a way to exorcise her by solving riddles that unlock the dreams of your patients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10F469-7991-D5FE-A8B1-6D8E3118C53F}"/>
              </a:ext>
            </a:extLst>
          </p:cNvPr>
          <p:cNvGrpSpPr/>
          <p:nvPr/>
        </p:nvGrpSpPr>
        <p:grpSpPr>
          <a:xfrm>
            <a:off x="3434217" y="6485585"/>
            <a:ext cx="1806158" cy="416186"/>
            <a:chOff x="3713206" y="4372741"/>
            <a:chExt cx="4221155" cy="142370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2296093-DC41-A433-6419-72BAB6F2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3921304" cy="109000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9A47C3-72AF-CD78-8FFE-00429F7C05CB}"/>
                </a:ext>
              </a:extLst>
            </p:cNvPr>
            <p:cNvSpPr txBox="1"/>
            <p:nvPr/>
          </p:nvSpPr>
          <p:spPr>
            <a:xfrm>
              <a:off x="3713206" y="4533021"/>
              <a:ext cx="4221155" cy="1263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4AE74"/>
                  </a:solidFill>
                  <a:latin typeface="Gotham" panose="02000504050000020004" pitchFamily="2" charset="0"/>
                </a:rPr>
                <a:t>In game – placeholder UI </a:t>
              </a:r>
              <a:endParaRPr lang="en-KE" sz="90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76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A9B9C0F-AB7D-5770-AC13-30F0A87AAC73}"/>
              </a:ext>
            </a:extLst>
          </p:cNvPr>
          <p:cNvSpPr/>
          <p:nvPr/>
        </p:nvSpPr>
        <p:spPr>
          <a:xfrm>
            <a:off x="0" y="910434"/>
            <a:ext cx="12192000" cy="5118891"/>
          </a:xfrm>
          <a:prstGeom prst="rect">
            <a:avLst/>
          </a:prstGeom>
          <a:solidFill>
            <a:srgbClr val="0D060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dirty="0">
              <a:solidFill>
                <a:srgbClr val="0D060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79593-48B4-9440-13FE-79F472F0E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42" y="2097052"/>
            <a:ext cx="4725982" cy="28536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4D6CF-4A95-C249-697D-59071C6ED24D}"/>
              </a:ext>
            </a:extLst>
          </p:cNvPr>
          <p:cNvGrpSpPr/>
          <p:nvPr/>
        </p:nvGrpSpPr>
        <p:grpSpPr>
          <a:xfrm>
            <a:off x="9770003" y="2154059"/>
            <a:ext cx="2079861" cy="613445"/>
            <a:chOff x="3400256" y="4372741"/>
            <a:chExt cx="4897025" cy="109000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CC6006-A4AA-A29D-393D-31C95C5B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C5558B-7730-8173-3249-6231A0903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6A0377-FBCC-278C-2979-42A8DD83DB45}"/>
                </a:ext>
              </a:extLst>
            </p:cNvPr>
            <p:cNvSpPr txBox="1"/>
            <p:nvPr/>
          </p:nvSpPr>
          <p:spPr>
            <a:xfrm>
              <a:off x="3505389" y="4403504"/>
              <a:ext cx="4612098" cy="98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Higher value</a:t>
              </a: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 = </a:t>
              </a:r>
              <a:b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++ damage &amp; ++ </a:t>
              </a:r>
              <a:r>
                <a:rPr lang="en-US" sz="1050" dirty="0" err="1">
                  <a:solidFill>
                    <a:schemeClr val="bg1"/>
                  </a:solidFill>
                  <a:latin typeface="Gotham" panose="02000504050000020004" pitchFamily="2" charset="0"/>
                </a:rPr>
                <a:t>debuff</a:t>
              </a:r>
              <a:endParaRPr lang="en-US" sz="105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E1C3DB-BD30-D677-C0D5-F27E6C1C1FF2}"/>
              </a:ext>
            </a:extLst>
          </p:cNvPr>
          <p:cNvGrpSpPr/>
          <p:nvPr/>
        </p:nvGrpSpPr>
        <p:grpSpPr>
          <a:xfrm>
            <a:off x="9770003" y="2881787"/>
            <a:ext cx="2084251" cy="613445"/>
            <a:chOff x="3400256" y="4372741"/>
            <a:chExt cx="4897025" cy="109000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4E8864-9FE5-CC85-27E1-51A8E543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7EAA7D5-FA6A-697D-D472-D91BED6F6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78E0C2-9283-3A1E-3340-34047E6D7069}"/>
                </a:ext>
              </a:extLst>
            </p:cNvPr>
            <p:cNvSpPr txBox="1"/>
            <p:nvPr/>
          </p:nvSpPr>
          <p:spPr>
            <a:xfrm>
              <a:off x="3505391" y="4403504"/>
              <a:ext cx="4612097" cy="98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Lower value</a:t>
              </a: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 = </a:t>
              </a:r>
              <a:b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++ resist &amp; ++ heals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EB9922-2AC2-ED05-29C0-BA8A04F8DA4E}"/>
              </a:ext>
            </a:extLst>
          </p:cNvPr>
          <p:cNvGrpSpPr/>
          <p:nvPr/>
        </p:nvGrpSpPr>
        <p:grpSpPr>
          <a:xfrm>
            <a:off x="9770003" y="3609515"/>
            <a:ext cx="2084251" cy="613445"/>
            <a:chOff x="3400256" y="4372741"/>
            <a:chExt cx="4897025" cy="109000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7BD90A9-529F-A947-0C22-AA4FF0D1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BC08308-2410-43AC-2389-693275F0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14CAB2-CC15-6D6F-B457-629F232746A5}"/>
                </a:ext>
              </a:extLst>
            </p:cNvPr>
            <p:cNvSpPr txBox="1"/>
            <p:nvPr/>
          </p:nvSpPr>
          <p:spPr>
            <a:xfrm>
              <a:off x="3505391" y="4403504"/>
              <a:ext cx="4612097" cy="9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Value of </a:t>
              </a: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item enchantments</a:t>
              </a:r>
              <a:endParaRPr lang="en-US" sz="105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690F28-1A65-0106-CDE2-21D1E70A89FD}"/>
              </a:ext>
            </a:extLst>
          </p:cNvPr>
          <p:cNvGrpSpPr/>
          <p:nvPr/>
        </p:nvGrpSpPr>
        <p:grpSpPr>
          <a:xfrm>
            <a:off x="9760524" y="4337243"/>
            <a:ext cx="2084251" cy="613445"/>
            <a:chOff x="3400256" y="4372741"/>
            <a:chExt cx="4897025" cy="109000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60AFC64-D44D-08C2-EF62-EAF6FBF8C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1D4C337-557E-88CA-3B8B-9432FB4C8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66BF95-503E-76E5-6EF8-2E19291B24E4}"/>
                </a:ext>
              </a:extLst>
            </p:cNvPr>
            <p:cNvSpPr txBox="1"/>
            <p:nvPr/>
          </p:nvSpPr>
          <p:spPr>
            <a:xfrm>
              <a:off x="3548709" y="4418266"/>
              <a:ext cx="4612097" cy="9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Available Dialogue</a:t>
              </a: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 Choices</a:t>
              </a:r>
              <a:endParaRPr lang="en-US" sz="105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F58BAB8-B3E5-7B79-A4D5-52C8C23B456D}"/>
              </a:ext>
            </a:extLst>
          </p:cNvPr>
          <p:cNvGrpSpPr/>
          <p:nvPr/>
        </p:nvGrpSpPr>
        <p:grpSpPr>
          <a:xfrm>
            <a:off x="9772552" y="1406993"/>
            <a:ext cx="2084251" cy="632783"/>
            <a:chOff x="3400256" y="4372741"/>
            <a:chExt cx="4897025" cy="112436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DDB223-55B4-59F1-45B4-E5B8F5C0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287211-7704-B778-DC41-29EA282D8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A94D34-617E-F6D6-8179-31CFFED69C4E}"/>
                </a:ext>
              </a:extLst>
            </p:cNvPr>
            <p:cNvSpPr txBox="1"/>
            <p:nvPr/>
          </p:nvSpPr>
          <p:spPr>
            <a:xfrm>
              <a:off x="3505168" y="4535631"/>
              <a:ext cx="4612097" cy="9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Cross the </a:t>
              </a: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100 / 0 threshold and </a:t>
              </a: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lose sanity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B6221D4-18ED-A657-8D82-6A2702947F6E}"/>
              </a:ext>
            </a:extLst>
          </p:cNvPr>
          <p:cNvSpPr txBox="1"/>
          <p:nvPr/>
        </p:nvSpPr>
        <p:spPr>
          <a:xfrm>
            <a:off x="2828931" y="732134"/>
            <a:ext cx="653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Center Yourself </a:t>
            </a:r>
            <a:r>
              <a:rPr lang="en-US" sz="32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Or</a:t>
            </a:r>
            <a:r>
              <a:rPr lang="en-US" sz="3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Lose it All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E553B6-78FD-252F-002B-0CCBCB31E5EA}"/>
              </a:ext>
            </a:extLst>
          </p:cNvPr>
          <p:cNvGrpSpPr/>
          <p:nvPr/>
        </p:nvGrpSpPr>
        <p:grpSpPr>
          <a:xfrm>
            <a:off x="337746" y="2032583"/>
            <a:ext cx="2409825" cy="2815251"/>
            <a:chOff x="289179" y="2470644"/>
            <a:chExt cx="2409825" cy="28152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E783B-B153-9E36-EFBC-DAA43E94C99E}"/>
                </a:ext>
              </a:extLst>
            </p:cNvPr>
            <p:cNvGrpSpPr/>
            <p:nvPr/>
          </p:nvGrpSpPr>
          <p:grpSpPr>
            <a:xfrm>
              <a:off x="289179" y="2470644"/>
              <a:ext cx="2409825" cy="2815251"/>
              <a:chOff x="3400256" y="4372741"/>
              <a:chExt cx="4897025" cy="109000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0E04AD3-65C0-682E-4AA5-72C29DEF0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1FF7CA3-1D55-D698-1202-B2FACF312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8" y="4372741"/>
                <a:ext cx="4885043" cy="109000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628D41-41FC-4FB1-D2DA-D698C26148E9}"/>
                  </a:ext>
                </a:extLst>
              </p:cNvPr>
              <p:cNvSpPr txBox="1"/>
              <p:nvPr/>
            </p:nvSpPr>
            <p:spPr>
              <a:xfrm>
                <a:off x="3538929" y="4458755"/>
                <a:ext cx="4612097" cy="20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Balance opposing pairs of emotional states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F212A31-63EF-8224-70B3-E2821B490CCB}"/>
                  </a:ext>
                </a:extLst>
              </p:cNvPr>
              <p:cNvSpPr txBox="1"/>
              <p:nvPr/>
            </p:nvSpPr>
            <p:spPr>
              <a:xfrm>
                <a:off x="3538929" y="5164176"/>
                <a:ext cx="4612097" cy="20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They increase whenever used for any ability or action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F1B607-4CA6-9D57-B08C-086232358AB0}"/>
                </a:ext>
              </a:extLst>
            </p:cNvPr>
            <p:cNvSpPr txBox="1"/>
            <p:nvPr/>
          </p:nvSpPr>
          <p:spPr>
            <a:xfrm>
              <a:off x="763929" y="3308184"/>
              <a:ext cx="1416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C0D0D"/>
                  </a:solidFill>
                  <a:latin typeface="Monomaniac One" pitchFamily="2" charset="-128"/>
                  <a:ea typeface="Monomaniac One" pitchFamily="2" charset="-128"/>
                </a:rPr>
                <a:t>Rage</a:t>
              </a:r>
              <a:r>
                <a:rPr lang="en-US" sz="14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 vs </a:t>
              </a:r>
              <a:r>
                <a:rPr lang="en-US" sz="1400" dirty="0">
                  <a:solidFill>
                    <a:srgbClr val="179063"/>
                  </a:solidFill>
                  <a:latin typeface="Monomaniac One" pitchFamily="2" charset="-128"/>
                  <a:ea typeface="Monomaniac One" pitchFamily="2" charset="-128"/>
                </a:rPr>
                <a:t>Apathy</a:t>
              </a:r>
              <a:endParaRPr lang="en-KE" sz="1400" dirty="0">
                <a:solidFill>
                  <a:srgbClr val="179063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EE7EDE4-342A-F76F-0141-B08272CCE6D3}"/>
                </a:ext>
              </a:extLst>
            </p:cNvPr>
            <p:cNvSpPr txBox="1"/>
            <p:nvPr/>
          </p:nvSpPr>
          <p:spPr>
            <a:xfrm>
              <a:off x="669402" y="3684869"/>
              <a:ext cx="1605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Monomaniac One" pitchFamily="2" charset="-128"/>
                  <a:ea typeface="Monomaniac One" pitchFamily="2" charset="-128"/>
                </a:rPr>
                <a:t>Resolve</a:t>
              </a:r>
              <a:r>
                <a:rPr lang="en-US" sz="14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 vs </a:t>
              </a:r>
              <a:r>
                <a:rPr lang="en-US" sz="1400" dirty="0">
                  <a:solidFill>
                    <a:srgbClr val="FFC000"/>
                  </a:solidFill>
                  <a:latin typeface="Monomaniac One" pitchFamily="2" charset="-128"/>
                  <a:ea typeface="Monomaniac One" pitchFamily="2" charset="-128"/>
                </a:rPr>
                <a:t>Doubt</a:t>
              </a:r>
              <a:endParaRPr lang="en-KE" sz="1400" dirty="0">
                <a:solidFill>
                  <a:srgbClr val="FFC000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E2C4BC-8869-EC29-1673-6F01FCE202D6}"/>
                </a:ext>
              </a:extLst>
            </p:cNvPr>
            <p:cNvSpPr txBox="1"/>
            <p:nvPr/>
          </p:nvSpPr>
          <p:spPr>
            <a:xfrm>
              <a:off x="357120" y="4061554"/>
              <a:ext cx="2230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B927C1"/>
                  </a:solidFill>
                  <a:latin typeface="Monomaniac One" pitchFamily="2" charset="-128"/>
                  <a:ea typeface="Monomaniac One" pitchFamily="2" charset="-128"/>
                </a:rPr>
                <a:t>Obsession</a:t>
              </a:r>
              <a:r>
                <a:rPr lang="en-US" sz="14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 vs </a:t>
              </a:r>
              <a:r>
                <a:rPr lang="en-US" sz="1400" dirty="0">
                  <a:solidFill>
                    <a:srgbClr val="57059A"/>
                  </a:solidFill>
                  <a:latin typeface="Monomaniac One" pitchFamily="2" charset="-128"/>
                  <a:ea typeface="Monomaniac One" pitchFamily="2" charset="-128"/>
                </a:rPr>
                <a:t>Revulsion</a:t>
              </a:r>
              <a:endParaRPr lang="en-KE" sz="1400" dirty="0">
                <a:solidFill>
                  <a:srgbClr val="57059A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E2C30E0-31DA-88A1-34F8-603555D3E17E}"/>
              </a:ext>
            </a:extLst>
          </p:cNvPr>
          <p:cNvGrpSpPr/>
          <p:nvPr/>
        </p:nvGrpSpPr>
        <p:grpSpPr>
          <a:xfrm>
            <a:off x="9760524" y="5084307"/>
            <a:ext cx="2084251" cy="613445"/>
            <a:chOff x="3400256" y="4372741"/>
            <a:chExt cx="4897025" cy="1090002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AD371B8-DAB2-7388-64CC-F955E42EE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6EF2EE4-E871-0D03-32AA-106A76B0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3A454F-BC55-F748-D54B-90FEE1AB0DFE}"/>
                </a:ext>
              </a:extLst>
            </p:cNvPr>
            <p:cNvSpPr txBox="1"/>
            <p:nvPr/>
          </p:nvSpPr>
          <p:spPr>
            <a:xfrm>
              <a:off x="3505168" y="4611507"/>
              <a:ext cx="4612097" cy="530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0 sanity</a:t>
              </a: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 spawns final boss</a:t>
              </a:r>
              <a:endParaRPr lang="en-US" sz="105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566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5AF0B-2AB4-50CD-C39D-78C0A45E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1"/>
          <a:stretch/>
        </p:blipFill>
        <p:spPr>
          <a:xfrm>
            <a:off x="0" y="0"/>
            <a:ext cx="12190432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8C3A3E-EE9E-5F0B-F441-09BC7EFD98DE}"/>
              </a:ext>
            </a:extLst>
          </p:cNvPr>
          <p:cNvGrpSpPr/>
          <p:nvPr/>
        </p:nvGrpSpPr>
        <p:grpSpPr>
          <a:xfrm>
            <a:off x="381412" y="1132056"/>
            <a:ext cx="2276063" cy="1287293"/>
            <a:chOff x="3400256" y="4372741"/>
            <a:chExt cx="4897025" cy="1277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BA1175-541E-CDAB-7CE2-5C154533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474F72-AF14-0962-4E66-F2193010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278853-82E7-2C38-523E-18191135A158}"/>
                </a:ext>
              </a:extLst>
            </p:cNvPr>
            <p:cNvSpPr txBox="1"/>
            <p:nvPr/>
          </p:nvSpPr>
          <p:spPr>
            <a:xfrm>
              <a:off x="3505389" y="4403504"/>
              <a:ext cx="4612097" cy="1246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During your incursion combat turns happen simultaneously with your enemies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F286F-8A7F-E692-F80E-AC6DBD0EE220}"/>
              </a:ext>
            </a:extLst>
          </p:cNvPr>
          <p:cNvGrpSpPr/>
          <p:nvPr/>
        </p:nvGrpSpPr>
        <p:grpSpPr>
          <a:xfrm>
            <a:off x="7170359" y="5673539"/>
            <a:ext cx="2276063" cy="896769"/>
            <a:chOff x="3400256" y="4372741"/>
            <a:chExt cx="4897025" cy="10900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584390-C7D4-B35E-3C98-F7175487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AF46DB-5C28-668C-55F5-371D046FC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89E0A6-7038-F99F-B7D0-DBA3FA2D9DF7}"/>
                </a:ext>
              </a:extLst>
            </p:cNvPr>
            <p:cNvSpPr txBox="1"/>
            <p:nvPr/>
          </p:nvSpPr>
          <p:spPr>
            <a:xfrm>
              <a:off x="3505389" y="4403503"/>
              <a:ext cx="4612098" cy="88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Build your spells on the fly activating modifiers from crafted items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5AE9E2-F1D8-AF12-F0C2-0F7614096C74}"/>
              </a:ext>
            </a:extLst>
          </p:cNvPr>
          <p:cNvGrpSpPr/>
          <p:nvPr/>
        </p:nvGrpSpPr>
        <p:grpSpPr>
          <a:xfrm>
            <a:off x="381412" y="6317461"/>
            <a:ext cx="3371881" cy="318636"/>
            <a:chOff x="3713206" y="4372741"/>
            <a:chExt cx="13034012" cy="1090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91B8B9-3D87-4867-14AE-EFEDF85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12219910" cy="10900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16E207-DE7F-9EAC-AF99-7AF074E389C1}"/>
                </a:ext>
              </a:extLst>
            </p:cNvPr>
            <p:cNvSpPr txBox="1"/>
            <p:nvPr/>
          </p:nvSpPr>
          <p:spPr>
            <a:xfrm>
              <a:off x="3713206" y="4533021"/>
              <a:ext cx="13034012" cy="78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4AE74"/>
                  </a:solidFill>
                  <a:latin typeface="Gotham" panose="02000504050000020004" pitchFamily="2" charset="0"/>
                </a:rPr>
                <a:t>In game – placeholder character models, VFX and UI </a:t>
              </a:r>
              <a:endParaRPr lang="en-KE" sz="90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9D516D-17E7-4BE1-92E7-EDAC856689AA}"/>
              </a:ext>
            </a:extLst>
          </p:cNvPr>
          <p:cNvGrpSpPr/>
          <p:nvPr/>
        </p:nvGrpSpPr>
        <p:grpSpPr>
          <a:xfrm>
            <a:off x="10321142" y="2945219"/>
            <a:ext cx="1536700" cy="885699"/>
            <a:chOff x="3400256" y="4372741"/>
            <a:chExt cx="4897025" cy="109000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9B24F6-E4E8-C265-0452-306738D7A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E3566E-C6A2-2715-6ADF-449DF11B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CCBAD2-6E71-B139-9E8C-E3B44F41995F}"/>
                </a:ext>
              </a:extLst>
            </p:cNvPr>
            <p:cNvSpPr txBox="1"/>
            <p:nvPr/>
          </p:nvSpPr>
          <p:spPr>
            <a:xfrm>
              <a:off x="3505388" y="4403503"/>
              <a:ext cx="4612097" cy="938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Preview enemy actions to accurately plan moves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921041-E109-BC37-68D3-DD1897E8CB16}"/>
              </a:ext>
            </a:extLst>
          </p:cNvPr>
          <p:cNvSpPr txBox="1"/>
          <p:nvPr/>
        </p:nvSpPr>
        <p:spPr>
          <a:xfrm>
            <a:off x="4853621" y="3961613"/>
            <a:ext cx="2692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Build your spells on the fly activating modifiers from crafted items</a:t>
            </a:r>
            <a:endParaRPr lang="en-KE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05268-6EA9-0B6C-A882-EF3AA08D46F4}"/>
              </a:ext>
            </a:extLst>
          </p:cNvPr>
          <p:cNvSpPr txBox="1"/>
          <p:nvPr/>
        </p:nvSpPr>
        <p:spPr>
          <a:xfrm>
            <a:off x="8928452" y="3961613"/>
            <a:ext cx="275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Your turn happens simultaneously with the enemy after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CCEE6-34D6-3311-4F16-61ECF53D1D12}"/>
              </a:ext>
            </a:extLst>
          </p:cNvPr>
          <p:cNvSpPr txBox="1"/>
          <p:nvPr/>
        </p:nvSpPr>
        <p:spPr>
          <a:xfrm>
            <a:off x="571402" y="3961613"/>
            <a:ext cx="2692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 the dreamworld plan your plan your moves carefully ahead of their execution</a:t>
            </a:r>
            <a:endParaRPr lang="en-KE" sz="14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5719E-5845-A140-25B8-A95019A1F8C6}"/>
              </a:ext>
            </a:extLst>
          </p:cNvPr>
          <p:cNvGrpSpPr/>
          <p:nvPr/>
        </p:nvGrpSpPr>
        <p:grpSpPr>
          <a:xfrm>
            <a:off x="-1" y="0"/>
            <a:ext cx="6134341" cy="6858000"/>
            <a:chOff x="-1" y="0"/>
            <a:chExt cx="6910525" cy="745972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5ADFFD-1F94-A2FD-409A-B2EBFE2C7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35" t="37395" r="32483" b="7630"/>
            <a:stretch/>
          </p:blipFill>
          <p:spPr>
            <a:xfrm>
              <a:off x="-1" y="0"/>
              <a:ext cx="6910525" cy="3770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1FA860-B101-2E6A-09AD-2892BEE8C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736" t="38139" r="26971" b="8062"/>
            <a:stretch/>
          </p:blipFill>
          <p:spPr>
            <a:xfrm>
              <a:off x="1" y="3770228"/>
              <a:ext cx="6619313" cy="368949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4A1B4-2ADC-B647-B819-62DF93AE9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9" t="38194" r="34387" b="6830"/>
          <a:stretch/>
        </p:blipFill>
        <p:spPr>
          <a:xfrm>
            <a:off x="6134342" y="-3690"/>
            <a:ext cx="6057657" cy="34661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90E088-F744-D406-8DC8-BCA0A44A96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77" t="36422" r="38142" b="13578"/>
          <a:stretch/>
        </p:blipFill>
        <p:spPr>
          <a:xfrm>
            <a:off x="5890767" y="3429000"/>
            <a:ext cx="6301233" cy="3429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789AF1B-52F7-315E-4B95-4E5444C1C632}"/>
              </a:ext>
            </a:extLst>
          </p:cNvPr>
          <p:cNvSpPr/>
          <p:nvPr/>
        </p:nvSpPr>
        <p:spPr>
          <a:xfrm>
            <a:off x="2255012" y="2545070"/>
            <a:ext cx="7467600" cy="2058927"/>
          </a:xfrm>
          <a:prstGeom prst="rect">
            <a:avLst/>
          </a:prstGeom>
          <a:solidFill>
            <a:srgbClr val="0D06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>
              <a:solidFill>
                <a:srgbClr val="0D060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461631-7BE0-AE59-DF34-282E801A5956}"/>
              </a:ext>
            </a:extLst>
          </p:cNvPr>
          <p:cNvSpPr/>
          <p:nvPr/>
        </p:nvSpPr>
        <p:spPr>
          <a:xfrm>
            <a:off x="4959774" y="962024"/>
            <a:ext cx="2300828" cy="5507226"/>
          </a:xfrm>
          <a:prstGeom prst="rect">
            <a:avLst/>
          </a:prstGeom>
          <a:solidFill>
            <a:srgbClr val="0D06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>
              <a:solidFill>
                <a:srgbClr val="0D0609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B49FDF-B186-3E52-5B5F-1EE0085B0F8F}"/>
              </a:ext>
            </a:extLst>
          </p:cNvPr>
          <p:cNvGrpSpPr/>
          <p:nvPr/>
        </p:nvGrpSpPr>
        <p:grpSpPr>
          <a:xfrm>
            <a:off x="10068" y="1759"/>
            <a:ext cx="2459961" cy="338038"/>
            <a:chOff x="3400256" y="4372741"/>
            <a:chExt cx="4897025" cy="109000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5705611-2806-BCFA-1534-983D4458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66DD1C-BCBE-4AD7-5FAC-1759F1156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3D9A5F-633B-5E4A-5B21-C37129F608ED}"/>
                </a:ext>
              </a:extLst>
            </p:cNvPr>
            <p:cNvSpPr txBox="1"/>
            <p:nvPr/>
          </p:nvSpPr>
          <p:spPr>
            <a:xfrm>
              <a:off x="3505388" y="4403503"/>
              <a:ext cx="4612097" cy="86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bg1"/>
                  </a:solidFill>
                  <a:latin typeface="Gotham" panose="02000504050000020004" pitchFamily="2" charset="0"/>
                </a:rPr>
                <a:t>A beam of courage that strips armor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71A146-9CF0-B30D-A2C1-76E9553F6D02}"/>
              </a:ext>
            </a:extLst>
          </p:cNvPr>
          <p:cNvGrpSpPr/>
          <p:nvPr/>
        </p:nvGrpSpPr>
        <p:grpSpPr>
          <a:xfrm>
            <a:off x="-3045" y="6428451"/>
            <a:ext cx="2382756" cy="429549"/>
            <a:chOff x="3400256" y="4372741"/>
            <a:chExt cx="4897025" cy="109000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6DC4D2-8FD9-2DDE-5D4B-52ED6719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1E547E-8BE5-E5CD-C000-9051C0A1F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C5AB6C-F3DD-062C-5C7C-A2CED3EDF019}"/>
                </a:ext>
              </a:extLst>
            </p:cNvPr>
            <p:cNvSpPr txBox="1"/>
            <p:nvPr/>
          </p:nvSpPr>
          <p:spPr>
            <a:xfrm>
              <a:off x="3505389" y="4403504"/>
              <a:ext cx="4612097" cy="68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bg1"/>
                  </a:solidFill>
                  <a:latin typeface="Gotham" panose="02000504050000020004" pitchFamily="2" charset="0"/>
                </a:rPr>
                <a:t>A wall of panic that drains health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BCF664-750A-AD99-C758-4478FA6A44C2}"/>
              </a:ext>
            </a:extLst>
          </p:cNvPr>
          <p:cNvGrpSpPr/>
          <p:nvPr/>
        </p:nvGrpSpPr>
        <p:grpSpPr>
          <a:xfrm>
            <a:off x="9032697" y="-3690"/>
            <a:ext cx="3269554" cy="429549"/>
            <a:chOff x="3175227" y="4372741"/>
            <a:chExt cx="5263532" cy="109000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C438A8-0C4C-BFFA-FC96-4357D8D8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A49A5F-9338-52AF-AA97-366752502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859884-8E03-751B-DFD8-BF11A856941A}"/>
                </a:ext>
              </a:extLst>
            </p:cNvPr>
            <p:cNvSpPr txBox="1"/>
            <p:nvPr/>
          </p:nvSpPr>
          <p:spPr>
            <a:xfrm>
              <a:off x="3175227" y="4416651"/>
              <a:ext cx="5263532" cy="733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Gotham" panose="02000504050000020004" pitchFamily="2" charset="0"/>
                </a:rPr>
                <a:t>An explosion of rage that resurrects dead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F751BB-AF1A-5EF7-3EA4-B5FEDFC562C3}"/>
              </a:ext>
            </a:extLst>
          </p:cNvPr>
          <p:cNvGrpSpPr/>
          <p:nvPr/>
        </p:nvGrpSpPr>
        <p:grpSpPr>
          <a:xfrm>
            <a:off x="9667875" y="6450664"/>
            <a:ext cx="2549612" cy="429549"/>
            <a:chOff x="3400256" y="4372741"/>
            <a:chExt cx="4897025" cy="109000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2DA18E-EF07-C4A5-E99A-F89ABD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D979EA5-9A54-F704-80DB-87CA5A42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2EEC73-D79D-4AF4-15BA-9F4837B2EE8E}"/>
                </a:ext>
              </a:extLst>
            </p:cNvPr>
            <p:cNvSpPr txBox="1"/>
            <p:nvPr/>
          </p:nvSpPr>
          <p:spPr>
            <a:xfrm>
              <a:off x="3505389" y="4403504"/>
              <a:ext cx="4612098" cy="706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bg1"/>
                  </a:solidFill>
                  <a:latin typeface="Gotham" panose="02000504050000020004" pitchFamily="2" charset="0"/>
                </a:rPr>
                <a:t>A vortex of apathy that slows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D52DE1-DE2B-C363-F0DF-FEDF58A60D27}"/>
              </a:ext>
            </a:extLst>
          </p:cNvPr>
          <p:cNvGrpSpPr/>
          <p:nvPr/>
        </p:nvGrpSpPr>
        <p:grpSpPr>
          <a:xfrm>
            <a:off x="5271373" y="1192688"/>
            <a:ext cx="1761266" cy="646331"/>
            <a:chOff x="5193309" y="214774"/>
            <a:chExt cx="1761266" cy="64633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507079B-6D95-D3DF-DFA3-7E350CC43BE6}"/>
                </a:ext>
              </a:extLst>
            </p:cNvPr>
            <p:cNvSpPr txBox="1"/>
            <p:nvPr/>
          </p:nvSpPr>
          <p:spPr>
            <a:xfrm>
              <a:off x="5193309" y="214774"/>
              <a:ext cx="693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6</a:t>
              </a:r>
              <a:endParaRPr lang="en-KE" sz="3600" b="1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91D60-A6B1-15E0-EDED-2EAF1570796C}"/>
                </a:ext>
              </a:extLst>
            </p:cNvPr>
            <p:cNvSpPr txBox="1"/>
            <p:nvPr/>
          </p:nvSpPr>
          <p:spPr>
            <a:xfrm>
              <a:off x="5430998" y="337884"/>
              <a:ext cx="1523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emotions</a:t>
              </a:r>
              <a:endParaRPr lang="en-KE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901599-839F-48E5-7B79-D87463D268F4}"/>
              </a:ext>
            </a:extLst>
          </p:cNvPr>
          <p:cNvGrpSpPr/>
          <p:nvPr/>
        </p:nvGrpSpPr>
        <p:grpSpPr>
          <a:xfrm>
            <a:off x="2255012" y="3226668"/>
            <a:ext cx="2002949" cy="646331"/>
            <a:chOff x="5193309" y="1609504"/>
            <a:chExt cx="2002949" cy="6463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492837-2446-867F-653F-92015B87D8B7}"/>
                </a:ext>
              </a:extLst>
            </p:cNvPr>
            <p:cNvSpPr txBox="1"/>
            <p:nvPr/>
          </p:nvSpPr>
          <p:spPr>
            <a:xfrm>
              <a:off x="5193309" y="1609504"/>
              <a:ext cx="693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4</a:t>
              </a:r>
              <a:endParaRPr lang="en-KE" sz="3600" b="1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0276DC-8864-DCC7-9D7A-2B78825D157A}"/>
                </a:ext>
              </a:extLst>
            </p:cNvPr>
            <p:cNvSpPr txBox="1"/>
            <p:nvPr/>
          </p:nvSpPr>
          <p:spPr>
            <a:xfrm>
              <a:off x="5672681" y="1732614"/>
              <a:ext cx="1523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affixes</a:t>
              </a:r>
              <a:endParaRPr lang="en-KE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1EE36E-82A3-8148-3D45-D6AA171C4B0D}"/>
              </a:ext>
            </a:extLst>
          </p:cNvPr>
          <p:cNvGrpSpPr/>
          <p:nvPr/>
        </p:nvGrpSpPr>
        <p:grpSpPr>
          <a:xfrm>
            <a:off x="4078194" y="2742257"/>
            <a:ext cx="3593842" cy="1704571"/>
            <a:chOff x="4042098" y="2500319"/>
            <a:chExt cx="4134844" cy="196117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6E8DE3-ADF6-4CE9-7E88-2A2B402F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00" y="2931697"/>
              <a:ext cx="4133942" cy="10334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08222F-9732-A7E9-E13D-D9B762B76932}"/>
                </a:ext>
              </a:extLst>
            </p:cNvPr>
            <p:cNvSpPr txBox="1"/>
            <p:nvPr/>
          </p:nvSpPr>
          <p:spPr>
            <a:xfrm>
              <a:off x="4061892" y="2505341"/>
              <a:ext cx="950787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Damage 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F8544A-4A9E-EBE7-1F53-717CC8D08677}"/>
                </a:ext>
              </a:extLst>
            </p:cNvPr>
            <p:cNvSpPr txBox="1"/>
            <p:nvPr/>
          </p:nvSpPr>
          <p:spPr>
            <a:xfrm>
              <a:off x="4042098" y="4141947"/>
              <a:ext cx="950787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Mask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6840B-E341-CA74-DCE3-2C3EE7ACD859}"/>
                </a:ext>
              </a:extLst>
            </p:cNvPr>
            <p:cNvSpPr txBox="1"/>
            <p:nvPr/>
          </p:nvSpPr>
          <p:spPr>
            <a:xfrm>
              <a:off x="5120091" y="2500320"/>
              <a:ext cx="950787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Shape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7FC910-2378-C494-631D-E2BBE1B444EC}"/>
                </a:ext>
              </a:extLst>
            </p:cNvPr>
            <p:cNvSpPr txBox="1"/>
            <p:nvPr/>
          </p:nvSpPr>
          <p:spPr>
            <a:xfrm>
              <a:off x="5012713" y="4142792"/>
              <a:ext cx="1111714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Wristbands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EED2D-08DA-BF9C-E5FA-0AF5B58B004E}"/>
                </a:ext>
              </a:extLst>
            </p:cNvPr>
            <p:cNvSpPr txBox="1"/>
            <p:nvPr/>
          </p:nvSpPr>
          <p:spPr>
            <a:xfrm>
              <a:off x="6134342" y="2500319"/>
              <a:ext cx="950787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Debuff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A7ABF-C578-C089-391F-86DEBED883DC}"/>
                </a:ext>
              </a:extLst>
            </p:cNvPr>
            <p:cNvSpPr txBox="1"/>
            <p:nvPr/>
          </p:nvSpPr>
          <p:spPr>
            <a:xfrm>
              <a:off x="6162781" y="4141947"/>
              <a:ext cx="1021760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Necklace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D115D5-4FEC-BFC0-67A7-189984BF39E7}"/>
                </a:ext>
              </a:extLst>
            </p:cNvPr>
            <p:cNvSpPr txBox="1"/>
            <p:nvPr/>
          </p:nvSpPr>
          <p:spPr>
            <a:xfrm>
              <a:off x="7288586" y="4141947"/>
              <a:ext cx="761084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Shoes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31D3A9-92F6-464D-1E69-0CDEB14EF115}"/>
                </a:ext>
              </a:extLst>
            </p:cNvPr>
            <p:cNvSpPr txBox="1"/>
            <p:nvPr/>
          </p:nvSpPr>
          <p:spPr>
            <a:xfrm>
              <a:off x="7163056" y="2500319"/>
              <a:ext cx="1001464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Summon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10CBA8-E349-F0B2-648B-E36DB2295965}"/>
                </a:ext>
              </a:extLst>
            </p:cNvPr>
            <p:cNvGrpSpPr/>
            <p:nvPr/>
          </p:nvGrpSpPr>
          <p:grpSpPr>
            <a:xfrm>
              <a:off x="4547919" y="2813118"/>
              <a:ext cx="2816" cy="1241629"/>
              <a:chOff x="4547919" y="2813118"/>
              <a:chExt cx="2816" cy="1241629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E7C1EF5-426D-8AEA-5DCA-2DCA68BBBE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2813118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BB78E85-821B-AE0D-0086-E8E454CEB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3937154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56C214-C56A-AE84-C156-D38C440D1FE5}"/>
                </a:ext>
              </a:extLst>
            </p:cNvPr>
            <p:cNvGrpSpPr/>
            <p:nvPr/>
          </p:nvGrpSpPr>
          <p:grpSpPr>
            <a:xfrm>
              <a:off x="5581809" y="2813118"/>
              <a:ext cx="2816" cy="1241629"/>
              <a:chOff x="4547919" y="2813118"/>
              <a:chExt cx="2816" cy="124162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C473DB6-7ECF-882F-F2EB-DF350FCBB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2813118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67E5C39-6F12-BCFC-9122-A8E63F57B2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3937154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E2F740-4E3D-E27D-A26C-15F7CB0C5E42}"/>
                </a:ext>
              </a:extLst>
            </p:cNvPr>
            <p:cNvGrpSpPr/>
            <p:nvPr/>
          </p:nvGrpSpPr>
          <p:grpSpPr>
            <a:xfrm>
              <a:off x="6609735" y="2813118"/>
              <a:ext cx="2816" cy="1241629"/>
              <a:chOff x="4547919" y="2813118"/>
              <a:chExt cx="2816" cy="124162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D28E899-5479-1411-0B60-2D994549BA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2813118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7A28916-893F-7653-293F-672F7CB6B8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3937154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903B87B-3498-E95C-9ACC-EAFD4D24820D}"/>
                </a:ext>
              </a:extLst>
            </p:cNvPr>
            <p:cNvGrpSpPr/>
            <p:nvPr/>
          </p:nvGrpSpPr>
          <p:grpSpPr>
            <a:xfrm>
              <a:off x="7655091" y="2813118"/>
              <a:ext cx="2816" cy="1241629"/>
              <a:chOff x="4547919" y="2813118"/>
              <a:chExt cx="2816" cy="124162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7C30B3-0D7F-F8C2-D78F-E9360CBF5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2813118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51800E7-A438-349F-DFFC-ED597D04DA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3937154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B605CF1-B9C8-7D78-7874-B0A059453E56}"/>
              </a:ext>
            </a:extLst>
          </p:cNvPr>
          <p:cNvGrpSpPr/>
          <p:nvPr/>
        </p:nvGrpSpPr>
        <p:grpSpPr>
          <a:xfrm>
            <a:off x="7961781" y="3242107"/>
            <a:ext cx="1622006" cy="646331"/>
            <a:chOff x="5193309" y="1609504"/>
            <a:chExt cx="1622006" cy="64633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755060-982F-AE5E-B75E-5C739EFF01CD}"/>
                </a:ext>
              </a:extLst>
            </p:cNvPr>
            <p:cNvSpPr txBox="1"/>
            <p:nvPr/>
          </p:nvSpPr>
          <p:spPr>
            <a:xfrm>
              <a:off x="5193309" y="1609504"/>
              <a:ext cx="693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4</a:t>
              </a:r>
              <a:endParaRPr lang="en-KE" sz="3600" b="1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F71C19-7E29-5D82-B33E-543FC416F0C0}"/>
                </a:ext>
              </a:extLst>
            </p:cNvPr>
            <p:cNvSpPr txBox="1"/>
            <p:nvPr/>
          </p:nvSpPr>
          <p:spPr>
            <a:xfrm>
              <a:off x="5596624" y="1732614"/>
              <a:ext cx="1218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 item mods</a:t>
              </a:r>
              <a:endParaRPr lang="en-KE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32B92A4-D737-B3E8-029F-7D2BB301A358}"/>
              </a:ext>
            </a:extLst>
          </p:cNvPr>
          <p:cNvGrpSpPr/>
          <p:nvPr/>
        </p:nvGrpSpPr>
        <p:grpSpPr>
          <a:xfrm>
            <a:off x="5015622" y="4890837"/>
            <a:ext cx="2160756" cy="1250331"/>
            <a:chOff x="5205150" y="218476"/>
            <a:chExt cx="1523577" cy="125033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3C5EAD-B009-517B-C057-635997618F67}"/>
                </a:ext>
              </a:extLst>
            </p:cNvPr>
            <p:cNvSpPr txBox="1"/>
            <p:nvPr/>
          </p:nvSpPr>
          <p:spPr>
            <a:xfrm>
              <a:off x="5229996" y="218476"/>
              <a:ext cx="14250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+120</a:t>
              </a:r>
              <a:endParaRPr lang="en-KE" sz="3600" b="1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407708B-B663-866E-DA3D-6839D6C9902C}"/>
                </a:ext>
              </a:extLst>
            </p:cNvPr>
            <p:cNvSpPr txBox="1"/>
            <p:nvPr/>
          </p:nvSpPr>
          <p:spPr>
            <a:xfrm>
              <a:off x="5205150" y="760921"/>
              <a:ext cx="15235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CUSTOMISABLE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COMBOS</a:t>
              </a:r>
              <a:endParaRPr lang="en-KE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15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05BB4DD-8B81-9AD3-D2A6-489C29F7D067}"/>
              </a:ext>
            </a:extLst>
          </p:cNvPr>
          <p:cNvSpPr txBox="1"/>
          <p:nvPr/>
        </p:nvSpPr>
        <p:spPr>
          <a:xfrm>
            <a:off x="4054108" y="68745"/>
            <a:ext cx="439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Continuous </a:t>
            </a:r>
            <a:r>
              <a:rPr lang="en-US" sz="32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Progression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9573EA5-FC7E-76D6-BB8B-961DE203C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70" y="2077423"/>
            <a:ext cx="8232836" cy="3627514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1566AA3-8B35-A6C7-CC64-7DFAD1EDA549}"/>
              </a:ext>
            </a:extLst>
          </p:cNvPr>
          <p:cNvGrpSpPr/>
          <p:nvPr/>
        </p:nvGrpSpPr>
        <p:grpSpPr>
          <a:xfrm>
            <a:off x="3061874" y="1875229"/>
            <a:ext cx="1013980" cy="617007"/>
            <a:chOff x="2838635" y="1146789"/>
            <a:chExt cx="1216765" cy="444173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1C849C2-AA59-2004-0095-0BD3207BA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862D16-3027-24E8-4F4D-A7A1841EDE37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B8F81138-4253-DFCC-99DB-12F364CC6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024CAD2-30F8-34EA-30BA-B51D9530E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E2F8CDD-ED32-09B8-C6BC-247DE72201CF}"/>
                  </a:ext>
                </a:extLst>
              </p:cNvPr>
              <p:cNvSpPr txBox="1"/>
              <p:nvPr/>
            </p:nvSpPr>
            <p:spPr>
              <a:xfrm>
                <a:off x="3505389" y="4403503"/>
                <a:ext cx="4612098" cy="38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Solve Incursions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B5068E-68FD-B25D-C1EB-ED889BBC27EA}"/>
              </a:ext>
            </a:extLst>
          </p:cNvPr>
          <p:cNvGrpSpPr/>
          <p:nvPr/>
        </p:nvGrpSpPr>
        <p:grpSpPr>
          <a:xfrm>
            <a:off x="1411775" y="2764087"/>
            <a:ext cx="1013980" cy="617007"/>
            <a:chOff x="2838635" y="1146789"/>
            <a:chExt cx="1216765" cy="44417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2DAF3F9-00B2-1167-3D4C-6960BB05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363F458-736D-0F84-333C-8817AD831959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8EE32ECA-F187-7398-45FE-AA64E358A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43726E-2651-0D77-A555-649C4A4ED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2BB92D9-4351-43AA-B7CF-BA1837F00B9F}"/>
                  </a:ext>
                </a:extLst>
              </p:cNvPr>
              <p:cNvSpPr txBox="1"/>
              <p:nvPr/>
            </p:nvSpPr>
            <p:spPr>
              <a:xfrm>
                <a:off x="3505390" y="4403503"/>
                <a:ext cx="4612100" cy="9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Earn resources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79D08CA-36F1-8BBE-F661-CBBB8E378A0A}"/>
              </a:ext>
            </a:extLst>
          </p:cNvPr>
          <p:cNvGrpSpPr/>
          <p:nvPr/>
        </p:nvGrpSpPr>
        <p:grpSpPr>
          <a:xfrm>
            <a:off x="1073888" y="4395537"/>
            <a:ext cx="1313602" cy="1090864"/>
            <a:chOff x="2838635" y="1146789"/>
            <a:chExt cx="1216765" cy="758843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1A04CE1-8862-9C20-5E63-64108F77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3EB4F4B-A5FD-C5C4-BF1E-B9364BBE7C2A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758843"/>
              <a:chOff x="3400256" y="4372741"/>
              <a:chExt cx="4897025" cy="1867766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3A5E794-D895-6314-C672-A0BA02591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2B0B27F7-87C6-ED39-9BA9-C7FFC328A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2492D75-BD33-D740-72B1-018F17DA1EC6}"/>
                  </a:ext>
                </a:extLst>
              </p:cNvPr>
              <p:cNvSpPr txBox="1"/>
              <p:nvPr/>
            </p:nvSpPr>
            <p:spPr>
              <a:xfrm>
                <a:off x="3505390" y="4403502"/>
                <a:ext cx="4612100" cy="1837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Craft + upgrade items and affixes</a:t>
                </a: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9358220-F145-C2B9-C02A-BCE8037BD6B0}"/>
              </a:ext>
            </a:extLst>
          </p:cNvPr>
          <p:cNvGrpSpPr/>
          <p:nvPr/>
        </p:nvGrpSpPr>
        <p:grpSpPr>
          <a:xfrm>
            <a:off x="3040128" y="5267031"/>
            <a:ext cx="1013980" cy="617007"/>
            <a:chOff x="2838635" y="1146789"/>
            <a:chExt cx="1216765" cy="444173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EA1C881-8E9D-0120-A1F3-606ADA54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37794F5-51F5-65DD-EB6C-F4F54B7A4703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7AD932C-CFDB-A796-F2FA-DA86757C3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7C7C1412-CC72-A2AE-8D4C-767531CA5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B8FDCCE-BE28-1CD4-9513-45DD45A71584}"/>
                  </a:ext>
                </a:extLst>
              </p:cNvPr>
              <p:cNvSpPr txBox="1"/>
              <p:nvPr/>
            </p:nvSpPr>
            <p:spPr>
              <a:xfrm>
                <a:off x="3505390" y="4403503"/>
                <a:ext cx="4612100" cy="9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Challenge mini bosses</a:t>
                </a:r>
              </a:p>
            </p:txBody>
          </p:sp>
        </p:grp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E8E4E2D3-27D0-4C88-BE1C-9FBEE6DE5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89743">
            <a:off x="2499336" y="2199913"/>
            <a:ext cx="425046" cy="44582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0ECC484-0404-4F1D-ABFE-F47EC708C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52012">
            <a:off x="1684514" y="3569727"/>
            <a:ext cx="464944" cy="48767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6BCDEDA-A6AE-602B-2BFD-75DE0AF8A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1516">
            <a:off x="2372157" y="5050991"/>
            <a:ext cx="464944" cy="4876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E64F14B-6B70-90BD-CF5C-4CFB2ECDA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124">
            <a:off x="5433268" y="5365388"/>
            <a:ext cx="464944" cy="48767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B5D04BC-6B65-23BA-33DB-90F71FBFB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683">
            <a:off x="5513899" y="4200284"/>
            <a:ext cx="464944" cy="487675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6116C4-71BE-416D-E152-2EC29205E468}"/>
              </a:ext>
            </a:extLst>
          </p:cNvPr>
          <p:cNvGrpSpPr/>
          <p:nvPr/>
        </p:nvGrpSpPr>
        <p:grpSpPr>
          <a:xfrm>
            <a:off x="6022625" y="3639942"/>
            <a:ext cx="1013980" cy="356192"/>
            <a:chOff x="2838635" y="1146789"/>
            <a:chExt cx="1216765" cy="444173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9202DDE5-2DFA-86FF-7C0E-62FCFD7B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274ECC-789E-EF95-9934-85460FD7D42F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D487A81-66EB-8381-9251-C4B981F21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18642AF3-CFF4-6FC1-8DA0-78922B5A8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ADAC457-FF61-7DAE-B3F7-403D4558B2EC}"/>
                  </a:ext>
                </a:extLst>
              </p:cNvPr>
              <p:cNvSpPr txBox="1"/>
              <p:nvPr/>
            </p:nvSpPr>
            <p:spPr>
              <a:xfrm>
                <a:off x="3505390" y="4403501"/>
                <a:ext cx="4612100" cy="950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Rebirth</a:t>
                </a:r>
              </a:p>
            </p:txBody>
          </p:sp>
        </p:grp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654FF8E-7155-CEB3-8FD2-66AC70688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28714">
            <a:off x="5531226" y="3088391"/>
            <a:ext cx="464944" cy="487675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1BCF876-3F07-2448-2BA8-7CC43DD9DC6E}"/>
              </a:ext>
            </a:extLst>
          </p:cNvPr>
          <p:cNvGrpSpPr/>
          <p:nvPr/>
        </p:nvGrpSpPr>
        <p:grpSpPr>
          <a:xfrm>
            <a:off x="8031087" y="2107143"/>
            <a:ext cx="1487142" cy="776591"/>
            <a:chOff x="2759198" y="1141910"/>
            <a:chExt cx="1371372" cy="571865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67259DCB-FBC9-2D9C-67CE-2467FA09F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FC9E8E3-2220-BABA-C24C-DDF6AA407119}"/>
                </a:ext>
              </a:extLst>
            </p:cNvPr>
            <p:cNvGrpSpPr/>
            <p:nvPr/>
          </p:nvGrpSpPr>
          <p:grpSpPr>
            <a:xfrm>
              <a:off x="2759198" y="1141910"/>
              <a:ext cx="1371372" cy="571865"/>
              <a:chOff x="3080212" y="4360731"/>
              <a:chExt cx="5525127" cy="1407551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A807C60-FB39-D71D-2303-3D6215E38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55C93803-0582-4079-1DE4-09B5178B1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94DC155-7570-94C5-C53D-11B0226F5C19}"/>
                  </a:ext>
                </a:extLst>
              </p:cNvPr>
              <p:cNvSpPr txBox="1"/>
              <p:nvPr/>
            </p:nvSpPr>
            <p:spPr>
              <a:xfrm>
                <a:off x="3080212" y="4360731"/>
                <a:ext cx="5525127" cy="1407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Pass  on a memory (quest, items)</a:t>
                </a: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4B46063-17AD-7B1A-FB56-FA05442D6413}"/>
              </a:ext>
            </a:extLst>
          </p:cNvPr>
          <p:cNvGrpSpPr/>
          <p:nvPr/>
        </p:nvGrpSpPr>
        <p:grpSpPr>
          <a:xfrm>
            <a:off x="9646300" y="3379256"/>
            <a:ext cx="862955" cy="563465"/>
            <a:chOff x="2759198" y="1141908"/>
            <a:chExt cx="1371372" cy="449054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C3DCAF0-9BA9-8917-27C1-2A69E11B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BA7F690-5665-C078-7008-87C47CA7F2CD}"/>
                </a:ext>
              </a:extLst>
            </p:cNvPr>
            <p:cNvGrpSpPr/>
            <p:nvPr/>
          </p:nvGrpSpPr>
          <p:grpSpPr>
            <a:xfrm>
              <a:off x="2759198" y="1141908"/>
              <a:ext cx="1371372" cy="447729"/>
              <a:chOff x="3080212" y="4360731"/>
              <a:chExt cx="5525127" cy="1102012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2D3B0505-E618-8A3E-3CEE-BFEADF520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807B253-D4AF-11A8-4AF7-14C028E03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D6002FF-8FC8-2C64-A341-2674D1B81C59}"/>
                  </a:ext>
                </a:extLst>
              </p:cNvPr>
              <p:cNvSpPr txBox="1"/>
              <p:nvPr/>
            </p:nvSpPr>
            <p:spPr>
              <a:xfrm>
                <a:off x="3080212" y="4360731"/>
                <a:ext cx="5525127" cy="56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Start new run</a:t>
                </a:r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064C7A9-AECE-C838-C7F6-D8E29072EE41}"/>
              </a:ext>
            </a:extLst>
          </p:cNvPr>
          <p:cNvGrpSpPr/>
          <p:nvPr/>
        </p:nvGrpSpPr>
        <p:grpSpPr>
          <a:xfrm>
            <a:off x="8286685" y="4787223"/>
            <a:ext cx="1145402" cy="994335"/>
            <a:chOff x="2759199" y="1146788"/>
            <a:chExt cx="1371372" cy="792696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B17BA63-C5B1-2E45-AC82-A1876DF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236C468-A227-FF5A-C50F-C94DB34318E7}"/>
                </a:ext>
              </a:extLst>
            </p:cNvPr>
            <p:cNvGrpSpPr/>
            <p:nvPr/>
          </p:nvGrpSpPr>
          <p:grpSpPr>
            <a:xfrm>
              <a:off x="2759199" y="1146788"/>
              <a:ext cx="1371372" cy="792696"/>
              <a:chOff x="3080217" y="4372741"/>
              <a:chExt cx="5525127" cy="1951092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05906566-AEA4-C53E-A462-0807E00E1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5D24F906-8014-B47E-276D-1812E38C1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EAE5289-B39E-92CE-D09E-EA12ED5EE4F3}"/>
                  </a:ext>
                </a:extLst>
              </p:cNvPr>
              <p:cNvSpPr txBox="1"/>
              <p:nvPr/>
            </p:nvSpPr>
            <p:spPr>
              <a:xfrm>
                <a:off x="3080217" y="4372742"/>
                <a:ext cx="5525127" cy="1951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Select a memory to use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9AF1D51-CD36-6120-2F10-584C40C0FDC8}"/>
              </a:ext>
            </a:extLst>
          </p:cNvPr>
          <p:cNvGrpSpPr/>
          <p:nvPr/>
        </p:nvGrpSpPr>
        <p:grpSpPr>
          <a:xfrm>
            <a:off x="5825858" y="5267031"/>
            <a:ext cx="1013980" cy="617007"/>
            <a:chOff x="2838635" y="1146789"/>
            <a:chExt cx="1216765" cy="444173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D5BF464-9A67-03AE-0697-D7029A99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840005E-6570-CDBA-109A-13085C5CFEA1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3D54B57D-F7F1-5A1D-78E3-463BF9EB5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4370F60-BBF0-2420-32F2-7A4C60B12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8BD5993-B1C1-A4D3-473D-516CDC0D0104}"/>
                  </a:ext>
                </a:extLst>
              </p:cNvPr>
              <p:cNvSpPr txBox="1"/>
              <p:nvPr/>
            </p:nvSpPr>
            <p:spPr>
              <a:xfrm>
                <a:off x="3536723" y="4592650"/>
                <a:ext cx="4612100" cy="54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The Big Bad</a:t>
                </a:r>
              </a:p>
            </p:txBody>
          </p:sp>
        </p:grp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9BB69033-4340-7612-DFAD-E914385B8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14766">
            <a:off x="9483764" y="2635581"/>
            <a:ext cx="425046" cy="44582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C6E510BA-E2B5-3D79-D846-E50C9DED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69481">
            <a:off x="9489581" y="4237353"/>
            <a:ext cx="425046" cy="44582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41887A10-104D-6359-B8DE-2B3FF4B66384}"/>
              </a:ext>
            </a:extLst>
          </p:cNvPr>
          <p:cNvSpPr txBox="1"/>
          <p:nvPr/>
        </p:nvSpPr>
        <p:spPr>
          <a:xfrm>
            <a:off x="2861235" y="3410480"/>
            <a:ext cx="143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Character </a:t>
            </a:r>
            <a:r>
              <a:rPr lang="en-US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Progression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E289D1A-22F4-9F8E-F504-D8152BB253CC}"/>
              </a:ext>
            </a:extLst>
          </p:cNvPr>
          <p:cNvSpPr txBox="1"/>
          <p:nvPr/>
        </p:nvSpPr>
        <p:spPr>
          <a:xfrm>
            <a:off x="8057374" y="3309275"/>
            <a:ext cx="143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Meta </a:t>
            </a:r>
            <a:r>
              <a:rPr lang="en-US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Progression</a:t>
            </a:r>
          </a:p>
        </p:txBody>
      </p:sp>
    </p:spTree>
    <p:extLst>
      <p:ext uri="{BB962C8B-B14F-4D97-AF65-F5344CB8AC3E}">
        <p14:creationId xmlns:p14="http://schemas.microsoft.com/office/powerpoint/2010/main" val="4182434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385</Words>
  <Application>Microsoft Office PowerPoint</Application>
  <PresentationFormat>Widescreen</PresentationFormat>
  <Paragraphs>68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Monomaniac One</vt:lpstr>
      <vt:lpstr>Arial</vt:lpstr>
      <vt:lpstr>Calibri</vt:lpstr>
      <vt:lpstr>Calibri Light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</dc:creator>
  <cp:lastModifiedBy>Bharat</cp:lastModifiedBy>
  <cp:revision>2</cp:revision>
  <dcterms:created xsi:type="dcterms:W3CDTF">2024-05-31T14:23:15Z</dcterms:created>
  <dcterms:modified xsi:type="dcterms:W3CDTF">2024-05-31T16:26:10Z</dcterms:modified>
</cp:coreProperties>
</file>